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Page">
  <p:cSld name="Title Pag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381000" y="4000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ustom Layout">
  <p:cSld name="5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0"/>
            <a:ext cx="9144000" cy="52006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/>
          <p:nvPr>
            <p:ph idx="2" type="pic"/>
          </p:nvPr>
        </p:nvSpPr>
        <p:spPr>
          <a:xfrm>
            <a:off x="2384138" y="1868508"/>
            <a:ext cx="4375727" cy="1406484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380"/>
              </a:spcBef>
              <a:spcAft>
                <a:spcPts val="0"/>
              </a:spcAft>
              <a:buClr>
                <a:srgbClr val="3971AB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 rot="-120000">
            <a:off x="5112927" y="3162592"/>
            <a:ext cx="1485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ctr"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2pPr>
            <a:lvl3pPr indent="-228600" lvl="2" marL="1371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434388" y="4705350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81000" y="228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1A13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028700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▪"/>
              <a:defRPr b="0" i="0" sz="21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spcBef>
                <a:spcPts val="380"/>
              </a:spcBef>
              <a:spcAft>
                <a:spcPts val="0"/>
              </a:spcAft>
              <a:buSzPts val="1900"/>
              <a:buFont typeface="Noto Sans Symbols"/>
              <a:buChar char="▪"/>
              <a:defRPr b="0" i="0" sz="19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SzPts val="1700"/>
              <a:buChar char="▪"/>
              <a:defRPr sz="17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381000" y="171450"/>
            <a:ext cx="82296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cap="none">
                <a:solidFill>
                  <a:srgbClr val="1A13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57200" y="1257301"/>
            <a:ext cx="8229600" cy="5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1" i="0" sz="21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80"/>
              </a:spcBef>
              <a:spcAft>
                <a:spcPts val="0"/>
              </a:spcAft>
              <a:buSzPts val="1900"/>
              <a:buNone/>
              <a:defRPr>
                <a:solidFill>
                  <a:srgbClr val="F39095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39095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39095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39095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rgbClr val="F39095"/>
              </a:buClr>
              <a:buSzPts val="1800"/>
              <a:buNone/>
              <a:defRPr>
                <a:solidFill>
                  <a:srgbClr val="F39095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F39095"/>
              </a:buClr>
              <a:buSzPts val="1800"/>
              <a:buNone/>
              <a:defRPr>
                <a:solidFill>
                  <a:srgbClr val="F39095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rgbClr val="F39095"/>
              </a:buClr>
              <a:buSzPts val="1800"/>
              <a:buNone/>
              <a:defRPr>
                <a:solidFill>
                  <a:srgbClr val="F39095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rgbClr val="F39095"/>
              </a:buClr>
              <a:buSzPts val="1800"/>
              <a:buNone/>
              <a:defRPr>
                <a:solidFill>
                  <a:srgbClr val="F39095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57200" y="1714500"/>
            <a:ext cx="82296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▪"/>
              <a:defRPr sz="21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spcBef>
                <a:spcPts val="536"/>
              </a:spcBef>
              <a:spcAft>
                <a:spcPts val="0"/>
              </a:spcAft>
              <a:buSzPts val="1900"/>
              <a:buFont typeface="Noto Sans Symbols"/>
              <a:buChar char="▪"/>
              <a:defRPr b="0" i="0" sz="19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 rot="5400000">
            <a:off x="2971800" y="2800350"/>
            <a:ext cx="3200400" cy="0"/>
          </a:xfrm>
          <a:prstGeom prst="straightConnector1">
            <a:avLst/>
          </a:prstGeom>
          <a:noFill/>
          <a:ln cap="flat" cmpd="sng" w="12700">
            <a:solidFill>
              <a:srgbClr val="82CE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1000" y="228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1A134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57200" y="1200151"/>
            <a:ext cx="4038600" cy="3200401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▪"/>
              <a:defRPr b="0" i="0" sz="21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spcBef>
                <a:spcPts val="380"/>
              </a:spcBef>
              <a:spcAft>
                <a:spcPts val="0"/>
              </a:spcAft>
              <a:buSzPts val="1900"/>
              <a:buFont typeface="Noto Sans Symbols"/>
              <a:buChar char="▪"/>
              <a:defRPr b="0" i="0" sz="19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48200" y="1200151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▪"/>
              <a:defRPr sz="2100">
                <a:solidFill>
                  <a:srgbClr val="1A13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spcBef>
                <a:spcPts val="380"/>
              </a:spcBef>
              <a:spcAft>
                <a:spcPts val="0"/>
              </a:spcAft>
              <a:buSzPts val="1900"/>
              <a:buFont typeface="Noto Sans Symbols"/>
              <a:buChar char="▪"/>
              <a:defRPr sz="1900">
                <a:solidFill>
                  <a:srgbClr val="1A13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0" name="Google Shape;30;p5"/>
          <p:cNvSpPr txBox="1"/>
          <p:nvPr/>
        </p:nvSpPr>
        <p:spPr>
          <a:xfrm>
            <a:off x="8434388" y="4705350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457200" y="459581"/>
            <a:ext cx="4038600" cy="336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57200" y="3943351"/>
            <a:ext cx="4038600" cy="564356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/>
            </a:lvl1pPr>
            <a:lvl2pPr indent="-228600" lvl="1" marL="9144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48200" y="342901"/>
            <a:ext cx="3962400" cy="336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1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39095"/>
                </a:solidFill>
              </a:defRPr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9095"/>
                </a:solidFill>
              </a:defRPr>
            </a:lvl3pPr>
            <a:lvl4pPr indent="-228600" lvl="3" marL="18288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F39095"/>
                </a:solidFill>
              </a:defRPr>
            </a:lvl4pPr>
            <a:lvl5pPr indent="-228600" lvl="4" marL="22860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F39095"/>
                </a:solidFill>
              </a:defRPr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rgbClr val="F39095"/>
              </a:buClr>
              <a:buSzPts val="1300"/>
              <a:buNone/>
              <a:defRPr sz="1300">
                <a:solidFill>
                  <a:srgbClr val="F39095"/>
                </a:solidFill>
              </a:defRPr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rgbClr val="F39095"/>
              </a:buClr>
              <a:buSzPts val="1300"/>
              <a:buNone/>
              <a:defRPr sz="1300">
                <a:solidFill>
                  <a:srgbClr val="F39095"/>
                </a:solidFill>
              </a:defRPr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rgbClr val="F39095"/>
              </a:buClr>
              <a:buSzPts val="1300"/>
              <a:buNone/>
              <a:defRPr sz="1300">
                <a:solidFill>
                  <a:srgbClr val="F39095"/>
                </a:solidFill>
              </a:defRPr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rgbClr val="F39095"/>
              </a:buClr>
              <a:buSzPts val="1300"/>
              <a:buNone/>
              <a:defRPr sz="1300">
                <a:solidFill>
                  <a:srgbClr val="F39095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81000" y="228600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A134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/>
          <p:nvPr>
            <p:ph idx="2" type="chart"/>
          </p:nvPr>
        </p:nvSpPr>
        <p:spPr>
          <a:xfrm>
            <a:off x="457200" y="120015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380"/>
              </a:spcBef>
              <a:spcAft>
                <a:spcPts val="0"/>
              </a:spcAft>
              <a:buClr>
                <a:srgbClr val="3971AB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0" y="4000501"/>
            <a:ext cx="82296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05BAA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>
            <p:ph idx="2" type="pic"/>
          </p:nvPr>
        </p:nvSpPr>
        <p:spPr>
          <a:xfrm>
            <a:off x="457200" y="342900"/>
            <a:ext cx="82296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580"/>
              </a:spcBef>
              <a:spcAft>
                <a:spcPts val="0"/>
              </a:spcAft>
              <a:buClr>
                <a:srgbClr val="3971AB"/>
              </a:buClr>
              <a:buSzPts val="2900"/>
              <a:buFont typeface="Noto Sans Symbols"/>
              <a:buNone/>
              <a:defRPr b="0" i="0" sz="29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457200" y="4057651"/>
            <a:ext cx="8229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1A134C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icture with Caption">
  <p:cSld name="1_Picture with 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>
            <p:ph idx="2" type="pic"/>
          </p:nvPr>
        </p:nvSpPr>
        <p:spPr>
          <a:xfrm>
            <a:off x="457200" y="459582"/>
            <a:ext cx="2971800" cy="142636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457200" y="388620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1A134C"/>
                </a:solidFill>
              </a:defRPr>
            </a:lvl1pPr>
            <a:lvl2pPr indent="-228600" lvl="1" marL="9144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8" name="Google Shape;48;p9"/>
          <p:cNvSpPr/>
          <p:nvPr>
            <p:ph idx="3" type="pic"/>
          </p:nvPr>
        </p:nvSpPr>
        <p:spPr>
          <a:xfrm>
            <a:off x="3657600" y="459582"/>
            <a:ext cx="5029200" cy="3255168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/>
          <p:nvPr>
            <p:ph idx="4" type="pic"/>
          </p:nvPr>
        </p:nvSpPr>
        <p:spPr>
          <a:xfrm>
            <a:off x="457200" y="2057400"/>
            <a:ext cx="2971800" cy="165734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380"/>
              </a:spcBef>
              <a:spcAft>
                <a:spcPts val="0"/>
              </a:spcAft>
              <a:buClr>
                <a:srgbClr val="3971AB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457200" y="459581"/>
            <a:ext cx="2971800" cy="325516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457200" y="3886200"/>
            <a:ext cx="82296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1A134C"/>
                </a:solidFill>
              </a:defRPr>
            </a:lvl1pPr>
            <a:lvl2pPr indent="-228600" lvl="1" marL="9144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/>
          <p:nvPr>
            <p:ph idx="3" type="pic"/>
          </p:nvPr>
        </p:nvSpPr>
        <p:spPr>
          <a:xfrm>
            <a:off x="3657600" y="459582"/>
            <a:ext cx="5029200" cy="3255168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0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594623"/>
            <a:ext cx="9153144" cy="5679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spcBef>
                <a:spcPts val="380"/>
              </a:spcBef>
              <a:spcAft>
                <a:spcPts val="0"/>
              </a:spcAft>
              <a:buClr>
                <a:srgbClr val="3971AB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/Users/Evie/Dropbox/ACLU/Branding/National Logo/SCREEN RGB/ACLU_national logo_white_rgb.png"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81000" y="4676322"/>
            <a:ext cx="914400" cy="3918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cacities.org/Resources/Open-Government/THE-PEOPLE%E2%80%99S-BUSINESS-A-Guide-to-the-California-Pu.aspx" TargetMode="External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gif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>
            <p:ph type="title"/>
          </p:nvPr>
        </p:nvSpPr>
        <p:spPr>
          <a:xfrm>
            <a:off x="381000" y="563093"/>
            <a:ext cx="8534400" cy="1018057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Public Records Act (CAPRA)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72533" y="2276475"/>
            <a:ext cx="8229600" cy="5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971AB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rPr>
              <a:t>How to utilize the CAPRA</a:t>
            </a:r>
            <a:endParaRPr/>
          </a:p>
        </p:txBody>
      </p:sp>
      <p:pic>
        <p:nvPicPr>
          <p:cNvPr descr="/Users/Evie/Dropbox/ACLU/Branding/National Logo/SCREEN RGB/ACLU_national logo_white_rgb.png" id="69" name="Google Shape;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956" y="4171950"/>
            <a:ext cx="1634067" cy="70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>
            <a:off x="-6439" y="-204454"/>
            <a:ext cx="9144000" cy="53608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0-01-10 at 1.54.12 PM.png"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29" y="644296"/>
            <a:ext cx="4524859" cy="340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5333999" y="361950"/>
            <a:ext cx="3418771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Letter format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“…relating to the acquisition or use of various surveillance technologies by City of Pasadena employees…”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 NOT state purpose of the request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530789" y="895350"/>
            <a:ext cx="4189318" cy="990601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81000" y="381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Response to Requests 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440545" y="82688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/>
              <a:t>Time periods to respond to requests:</a:t>
            </a:r>
            <a:endParaRPr/>
          </a:p>
          <a:p>
            <a:pPr indent="-255121" lvl="1" marL="663315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1800"/>
              <a:t>Agency determines within </a:t>
            </a:r>
            <a:r>
              <a:rPr lang="en-US" sz="1800">
                <a:solidFill>
                  <a:schemeClr val="lt2"/>
                </a:solidFill>
              </a:rPr>
              <a:t>10 calendar days </a:t>
            </a:r>
            <a:r>
              <a:rPr lang="en-US" sz="1800"/>
              <a:t>after the date of request receipt if records may be disclosed and </a:t>
            </a:r>
            <a:r>
              <a:rPr lang="en-US" sz="1800">
                <a:solidFill>
                  <a:schemeClr val="lt2"/>
                </a:solidFill>
              </a:rPr>
              <a:t>promptly notify </a:t>
            </a:r>
            <a:r>
              <a:rPr lang="en-US" sz="1800"/>
              <a:t>requester</a:t>
            </a:r>
            <a:endParaRPr/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Considered dates and time depend on the business hours of receipt and if it is a holiday or weekend</a:t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473855" y="2554846"/>
            <a:ext cx="83932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there are identifiable public records, then determination must state the </a:t>
            </a: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estimated time and date </a:t>
            </a: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when records may be available </a:t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b="6501" l="0" r="0" t="0"/>
          <a:stretch/>
        </p:blipFill>
        <p:spPr>
          <a:xfrm>
            <a:off x="6986403" y="2960481"/>
            <a:ext cx="1624197" cy="1592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81000" y="381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Response to Requests 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445911" y="895350"/>
            <a:ext cx="82296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/>
              <a:t>In unusual circumstances, the time limit to initially reply may be extended by written notice.</a:t>
            </a:r>
            <a:endParaRPr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It would say the </a:t>
            </a:r>
            <a:r>
              <a:rPr lang="en-US" sz="2000">
                <a:solidFill>
                  <a:schemeClr val="lt2"/>
                </a:solidFill>
              </a:rPr>
              <a:t>reasons</a:t>
            </a:r>
            <a:r>
              <a:rPr lang="en-US" sz="2000"/>
              <a:t> for the extension and the </a:t>
            </a:r>
            <a:r>
              <a:rPr lang="en-US" sz="2000">
                <a:solidFill>
                  <a:schemeClr val="lt2"/>
                </a:solidFill>
              </a:rPr>
              <a:t>date</a:t>
            </a:r>
            <a:r>
              <a:rPr lang="en-US" sz="2000"/>
              <a:t> which a determination is expected to be made</a:t>
            </a:r>
            <a:endParaRPr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The extension </a:t>
            </a:r>
            <a:r>
              <a:rPr lang="en-US" sz="2000">
                <a:solidFill>
                  <a:schemeClr val="lt2"/>
                </a:solidFill>
              </a:rPr>
              <a:t>CANNOT</a:t>
            </a:r>
            <a:r>
              <a:rPr lang="en-US" sz="2000"/>
              <a:t> be more than 14 days</a:t>
            </a:r>
            <a:endParaRPr/>
          </a:p>
          <a:p>
            <a:pPr indent="-179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>
                <a:solidFill>
                  <a:schemeClr val="lt2"/>
                </a:solidFill>
              </a:rPr>
              <a:t>Unusual circumstances </a:t>
            </a:r>
            <a:r>
              <a:rPr lang="en-US" sz="2000">
                <a:solidFill>
                  <a:srgbClr val="1A134C"/>
                </a:solidFill>
              </a:rPr>
              <a:t>–</a:t>
            </a:r>
            <a:r>
              <a:rPr lang="en-US" sz="2000"/>
              <a:t> need to search for records in separate offices, through voluminous amounts of records, consult with another agency with interest in the record, and compile date or create a computer program to extract the data </a:t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t/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rPr lang="en-US"/>
              <a:t> </a:t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381000" y="1333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period for disclosing a record</a:t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424745" y="1123950"/>
            <a:ext cx="648476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306146" lvl="0" marL="3061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▪"/>
            </a:pPr>
            <a:r>
              <a:rPr lang="en-US"/>
              <a:t>Notifying a requester: initial 10-day response and 14-day extension time periods </a:t>
            </a:r>
            <a:endParaRPr/>
          </a:p>
          <a:p>
            <a:pPr indent="-306146" lvl="0" marL="306146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▪"/>
            </a:pPr>
            <a:r>
              <a:rPr lang="en-US"/>
              <a:t>The CPRA does </a:t>
            </a:r>
            <a:r>
              <a:rPr lang="en-US">
                <a:solidFill>
                  <a:schemeClr val="lt2"/>
                </a:solidFill>
              </a:rPr>
              <a:t>NOT</a:t>
            </a:r>
            <a:r>
              <a:rPr lang="en-US"/>
              <a:t> require that records actually be produced within these time periods</a:t>
            </a:r>
            <a:endParaRPr/>
          </a:p>
          <a:p>
            <a:pPr indent="-306146" lvl="0" marL="306146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▪"/>
            </a:pPr>
            <a:r>
              <a:rPr lang="en-US"/>
              <a:t>Records are made available </a:t>
            </a:r>
            <a:r>
              <a:rPr lang="en-US">
                <a:solidFill>
                  <a:schemeClr val="lt2"/>
                </a:solidFill>
              </a:rPr>
              <a:t>“promptly” </a:t>
            </a:r>
            <a:r>
              <a:rPr lang="en-US"/>
              <a:t>one determination has been made</a:t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3250" y="1123950"/>
            <a:ext cx="16573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/>
          <p:nvPr/>
        </p:nvSpPr>
        <p:spPr>
          <a:xfrm>
            <a:off x="0" y="-22052"/>
            <a:ext cx="9144000" cy="54132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7430451" y="4553766"/>
            <a:ext cx="4976327" cy="1635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0-01-10 at 1.55.06 PM.png" id="176" name="Google Shape;1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609" y="181791"/>
            <a:ext cx="37338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0-01-10 at 1.55.22 PM.png" id="177" name="Google Shape;177;p26"/>
          <p:cNvPicPr preferRelativeResize="0"/>
          <p:nvPr/>
        </p:nvPicPr>
        <p:blipFill rotWithShape="1">
          <a:blip r:embed="rId4">
            <a:alphaModFix/>
          </a:blip>
          <a:srcRect b="11492" l="0" r="0" t="0"/>
          <a:stretch/>
        </p:blipFill>
        <p:spPr>
          <a:xfrm>
            <a:off x="4582734" y="2843188"/>
            <a:ext cx="4218622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4572000" y="442853"/>
            <a:ext cx="38862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Requests specific mentions of use or potential use of forms of technologies</a:t>
            </a:r>
            <a:endParaRPr/>
          </a:p>
        </p:txBody>
      </p:sp>
      <p:cxnSp>
        <p:nvCxnSpPr>
          <p:cNvPr id="179" name="Google Shape;179;p26"/>
          <p:cNvCxnSpPr/>
          <p:nvPr/>
        </p:nvCxnSpPr>
        <p:spPr>
          <a:xfrm flipH="1" rot="10800000">
            <a:off x="76200" y="1352550"/>
            <a:ext cx="685800" cy="45720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0" name="Google Shape;180;p26"/>
          <p:cNvCxnSpPr/>
          <p:nvPr/>
        </p:nvCxnSpPr>
        <p:spPr>
          <a:xfrm>
            <a:off x="4085409" y="3133695"/>
            <a:ext cx="1034688" cy="352455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idx="3" type="body"/>
          </p:nvPr>
        </p:nvSpPr>
        <p:spPr>
          <a:xfrm>
            <a:off x="3429000" y="1504950"/>
            <a:ext cx="5562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2500">
                <a:solidFill>
                  <a:srgbClr val="232360"/>
                </a:solidFill>
                <a:latin typeface="Arial"/>
                <a:ea typeface="Arial"/>
                <a:cs typeface="Arial"/>
                <a:sym typeface="Arial"/>
              </a:rPr>
              <a:t>For more information: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b="1" sz="2500">
              <a:solidFill>
                <a:srgbClr val="2323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Guide to CA Public Records Act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https://www.cacities.org/Resources/Open-Government/THE-PEOPLE%E2%80%99S-BUSINESS-A-Guide-to-the-California-Pu.aspx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rgbClr val="1A13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304800" y="4013200"/>
            <a:ext cx="90525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971AB"/>
              </a:buClr>
              <a:buSzPts val="1200"/>
              <a:buFont typeface="Noto Sans Symbols"/>
              <a:buNone/>
            </a:pPr>
            <a:r>
              <a:rPr baseline="30000" lang="en-US" sz="1200">
                <a:solidFill>
                  <a:srgbClr val="1A134C"/>
                </a:solidFill>
                <a:latin typeface="Arial"/>
                <a:ea typeface="Arial"/>
                <a:cs typeface="Arial"/>
                <a:sym typeface="Arial"/>
              </a:rPr>
              <a:t>Photo Copyright Flickr-Via Tsuji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4">
            <a:alphaModFix/>
          </a:blip>
          <a:srcRect b="0" l="21765" r="0" t="21620"/>
          <a:stretch/>
        </p:blipFill>
        <p:spPr>
          <a:xfrm>
            <a:off x="381000" y="331271"/>
            <a:ext cx="2757056" cy="368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Evie/Dropbox/ACLU/Branding/National Logo/SCREEN RGB/ACLU_national logo_white_rgb.png" id="193" name="Google Shape;1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202" y="1885950"/>
            <a:ext cx="3022598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 rot="-351558">
            <a:off x="4485587" y="2951708"/>
            <a:ext cx="1901696" cy="3621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971AB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THE PEOPLE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81000" y="228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CAPRA?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12124" y="1000125"/>
            <a:ext cx="8198476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/>
              <a:t>The California Public Records Act requires that governmental records be </a:t>
            </a:r>
            <a:r>
              <a:rPr lang="en-US" sz="2000">
                <a:solidFill>
                  <a:schemeClr val="dk1"/>
                </a:solidFill>
              </a:rPr>
              <a:t>accessible to the public when requested</a:t>
            </a:r>
            <a:r>
              <a:rPr lang="en-US" sz="2000"/>
              <a:t>, unless exempt by the law.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2000"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Requests for </a:t>
            </a:r>
            <a:r>
              <a:rPr lang="en-US" sz="2000">
                <a:solidFill>
                  <a:schemeClr val="dk1"/>
                </a:solidFill>
              </a:rPr>
              <a:t>identifiable, disclosable records </a:t>
            </a:r>
            <a:r>
              <a:rPr lang="en-US" sz="2000"/>
              <a:t>must be responded to within timeframes and </a:t>
            </a:r>
            <a:r>
              <a:rPr lang="en-US" sz="2000">
                <a:solidFill>
                  <a:schemeClr val="lt2"/>
                </a:solidFill>
              </a:rPr>
              <a:t>promptly</a:t>
            </a:r>
            <a:r>
              <a:rPr lang="en-US" sz="2000"/>
              <a:t> available for anyone who pays duplication costs or statutory fees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2000"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If improperly withheld, the public may </a:t>
            </a:r>
            <a:r>
              <a:rPr lang="en-US" sz="2000">
                <a:solidFill>
                  <a:schemeClr val="dk1"/>
                </a:solidFill>
              </a:rPr>
              <a:t>seek court order </a:t>
            </a:r>
            <a:r>
              <a:rPr lang="en-US" sz="2000"/>
              <a:t>and may receive payment for court costs and attorney fees if they win the lawsuit</a:t>
            </a:r>
            <a:endParaRPr/>
          </a:p>
          <a:p>
            <a:pPr indent="-172796" lvl="0" marL="306146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  <a:p>
            <a:pPr indent="-172796" lvl="0" marL="306146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381000" y="171450"/>
            <a:ext cx="82296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Defining CAPRA terms</a:t>
            </a:r>
            <a:endParaRPr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57200" y="1143000"/>
            <a:ext cx="82296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306146" lvl="0" marL="30614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lt2"/>
                </a:solidFill>
              </a:rPr>
              <a:t>Public record </a:t>
            </a:r>
            <a:r>
              <a:rPr lang="en-US" sz="2000">
                <a:solidFill>
                  <a:srgbClr val="1A134C"/>
                </a:solidFill>
              </a:rPr>
              <a:t>-</a:t>
            </a:r>
            <a:r>
              <a:rPr lang="en-US" sz="2000">
                <a:solidFill>
                  <a:schemeClr val="dk2"/>
                </a:solidFill>
              </a:rPr>
              <a:t> any writing with information related to the public’s business by any state or local agency</a:t>
            </a:r>
            <a:endParaRPr/>
          </a:p>
          <a:p>
            <a:pPr indent="-306146" lvl="0" marL="306146" rtl="0" algn="l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lt2"/>
                </a:solidFill>
              </a:rPr>
              <a:t>Writing</a:t>
            </a:r>
            <a:r>
              <a:rPr lang="en-US" sz="2000">
                <a:solidFill>
                  <a:schemeClr val="dk2"/>
                </a:solidFill>
              </a:rPr>
              <a:t> </a:t>
            </a:r>
            <a:r>
              <a:rPr lang="en-US" sz="2000">
                <a:solidFill>
                  <a:srgbClr val="1A134C"/>
                </a:solidFill>
              </a:rPr>
              <a:t>-</a:t>
            </a:r>
            <a:r>
              <a:rPr lang="en-US" sz="2000">
                <a:solidFill>
                  <a:schemeClr val="dk2"/>
                </a:solidFill>
              </a:rPr>
              <a:t> any handwriting, typewriting, printing, photostating, photographing, photocopying, transmitting by electronic mail or facsimile, and other means of recording </a:t>
            </a:r>
            <a:endParaRPr/>
          </a:p>
          <a:p>
            <a:pPr indent="-306146" lvl="0" marL="306146" rtl="0" algn="l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dk2"/>
                </a:solidFill>
              </a:rPr>
              <a:t>Requests do </a:t>
            </a:r>
            <a:r>
              <a:rPr lang="en-US" sz="2000">
                <a:solidFill>
                  <a:schemeClr val="lt2"/>
                </a:solidFill>
              </a:rPr>
              <a:t>NOT</a:t>
            </a:r>
            <a:r>
              <a:rPr lang="en-US" sz="2000">
                <a:solidFill>
                  <a:schemeClr val="dk2"/>
                </a:solidFill>
              </a:rPr>
              <a:t> need to state its purpose or use </a:t>
            </a:r>
            <a:endParaRPr/>
          </a:p>
          <a:p>
            <a:pPr indent="-306146" lvl="0" marL="306146" rtl="0" algn="l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dk2"/>
                </a:solidFill>
              </a:rPr>
              <a:t>Requesters do </a:t>
            </a:r>
            <a:r>
              <a:rPr lang="en-US" sz="2000">
                <a:solidFill>
                  <a:schemeClr val="lt2"/>
                </a:solidFill>
              </a:rPr>
              <a:t>NOT</a:t>
            </a:r>
            <a:r>
              <a:rPr lang="en-US" sz="2000">
                <a:solidFill>
                  <a:schemeClr val="dk2"/>
                </a:solidFill>
              </a:rPr>
              <a:t> have to justify or explain the reason for            exercising their right of access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696200" y="171451"/>
            <a:ext cx="1906588" cy="332504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 1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10665" r="6665" t="0"/>
          <a:stretch/>
        </p:blipFill>
        <p:spPr>
          <a:xfrm>
            <a:off x="6633693" y="2798606"/>
            <a:ext cx="236220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81000" y="228600"/>
            <a:ext cx="72390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what ARE public record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724400" y="2892136"/>
            <a:ext cx="39624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306146" lvl="0" marL="3061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dk2"/>
                </a:solidFill>
              </a:rPr>
              <a:t>Employment contracts between state and local agencies and any public official or employee</a:t>
            </a:r>
            <a:endParaRPr/>
          </a:p>
        </p:txBody>
      </p:sp>
      <p:sp>
        <p:nvSpPr>
          <p:cNvPr id="91" name="Google Shape;91;p16"/>
          <p:cNvSpPr txBox="1"/>
          <p:nvPr>
            <p:ph idx="2" type="body"/>
          </p:nvPr>
        </p:nvSpPr>
        <p:spPr>
          <a:xfrm>
            <a:off x="4724400" y="1200151"/>
            <a:ext cx="396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>
                <a:solidFill>
                  <a:schemeClr val="dk2"/>
                </a:solidFill>
              </a:rPr>
              <a:t>More specifically:</a:t>
            </a:r>
            <a:endParaRPr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dk2"/>
                </a:solidFill>
              </a:rPr>
              <a:t>Itemized statements of the total expenditures and disbursements of judicial agencies provides for under the State Constitution</a:t>
            </a:r>
            <a:endParaRPr/>
          </a:p>
          <a:p>
            <a:pPr indent="-179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346364" y="1200151"/>
            <a:ext cx="254923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Generally: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Memos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Emails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Presentations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Bulletins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Audio Recordings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Agendas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Proposals and contracts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3499" y="1293253"/>
            <a:ext cx="1666520" cy="139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3498" y="3023736"/>
            <a:ext cx="1666521" cy="110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81000" y="22860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what is NOT public record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332509" y="1085850"/>
            <a:ext cx="408709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Personnel or medical records if disclosure unwarranted invasion of privacy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Preliminary notes, drafts, memoranda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Investigative records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Pending litigation or claims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Catch-all exemption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Attorney-client privileged communications &amp; attorney work product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 records 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-1" r="31925" t="0"/>
          <a:stretch/>
        </p:blipFill>
        <p:spPr>
          <a:xfrm>
            <a:off x="4724401" y="1085850"/>
            <a:ext cx="2275938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9291" y="2836042"/>
            <a:ext cx="2362200" cy="1561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" id="103" name="Google Shape;10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5735" y="966355"/>
            <a:ext cx="1724890" cy="1724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" id="104" name="Google Shape;10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7946" y="2836042"/>
            <a:ext cx="1724890" cy="1724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381000" y="171450"/>
            <a:ext cx="82296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can request information?</a:t>
            </a:r>
            <a:endParaRPr/>
          </a:p>
        </p:txBody>
      </p:sp>
      <p:sp>
        <p:nvSpPr>
          <p:cNvPr id="110" name="Google Shape;110;p18"/>
          <p:cNvSpPr txBox="1"/>
          <p:nvPr>
            <p:ph idx="2" type="body"/>
          </p:nvPr>
        </p:nvSpPr>
        <p:spPr>
          <a:xfrm>
            <a:off x="4485068" y="1167493"/>
            <a:ext cx="4421777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306146" lvl="0" marL="30614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dk2"/>
                </a:solidFill>
              </a:rPr>
              <a:t>Any person or entity</a:t>
            </a:r>
            <a:endParaRPr/>
          </a:p>
          <a:p>
            <a:pPr indent="-255121" lvl="1" marL="663315" rtl="0" algn="l">
              <a:spcBef>
                <a:spcPts val="896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2"/>
                </a:solidFill>
              </a:rPr>
              <a:t>Examples: media, for-profit businesses, and public entities</a:t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rgbClr val="82CEDC"/>
              </a:buClr>
              <a:buSzPts val="1900"/>
              <a:buNone/>
            </a:pPr>
            <a:r>
              <a:t/>
            </a:r>
            <a:endParaRPr>
              <a:solidFill>
                <a:srgbClr val="1A134C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7696200" y="171451"/>
            <a:ext cx="1906588" cy="332504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 1</a:t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4495800" y="2226397"/>
            <a:ext cx="41148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right is not limited to: </a:t>
            </a:r>
            <a:endParaRPr/>
          </a:p>
          <a:p>
            <a:pPr indent="-342900" lvl="1" marL="75109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Persons who are constituents outside of a district  </a:t>
            </a:r>
            <a:endParaRPr/>
          </a:p>
          <a:p>
            <a:pPr indent="-342900" lvl="1" marL="75109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person who lives in a different city, county or state can access district records 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67492"/>
            <a:ext cx="3864004" cy="284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81000" y="228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every writing a public record?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57200" y="1085850"/>
            <a:ext cx="46482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NO</a:t>
            </a:r>
            <a:r>
              <a:rPr lang="en-US" sz="2000"/>
              <a:t>, not all writings are public record for CPRA</a:t>
            </a:r>
            <a:endParaRPr/>
          </a:p>
          <a:p>
            <a:pPr indent="-255121" lvl="1" marL="663315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1A134C"/>
                </a:solidFill>
              </a:rPr>
              <a:t>Key element: </a:t>
            </a:r>
            <a:r>
              <a:rPr lang="en-US" sz="1800"/>
              <a:t>if writing is kept because it is </a:t>
            </a:r>
            <a:r>
              <a:rPr lang="en-US" sz="1800">
                <a:solidFill>
                  <a:schemeClr val="lt2"/>
                </a:solidFill>
              </a:rPr>
              <a:t>necessary or convenient to official duties </a:t>
            </a:r>
            <a:endParaRPr/>
          </a:p>
          <a:p>
            <a:pPr indent="-255121" lvl="1" marL="663315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1800"/>
              <a:t>For example, a shopping list or letter from a friend that does </a:t>
            </a:r>
            <a:r>
              <a:rPr lang="en-US" sz="1800">
                <a:solidFill>
                  <a:schemeClr val="lt2"/>
                </a:solidFill>
              </a:rPr>
              <a:t>NOT</a:t>
            </a:r>
            <a:r>
              <a:rPr lang="en-US" sz="1800"/>
              <a:t> mention governmental activities are </a:t>
            </a:r>
            <a:r>
              <a:rPr lang="en-US" sz="1800">
                <a:solidFill>
                  <a:schemeClr val="lt2"/>
                </a:solidFill>
              </a:rPr>
              <a:t>NOT</a:t>
            </a:r>
            <a:r>
              <a:rPr lang="en-US" sz="1800"/>
              <a:t> public records</a:t>
            </a:r>
            <a:endParaRPr/>
          </a:p>
          <a:p>
            <a:pPr indent="-172796" lvl="0" marL="306146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0983" y="1200150"/>
            <a:ext cx="32004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81000" y="1175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Requests 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81000" y="1123950"/>
            <a:ext cx="47244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306146" lvl="0" marL="3061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The public can access public records by:</a:t>
            </a:r>
            <a:endParaRPr/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en-US" sz="2000"/>
              <a:t>Requesting to inspect records </a:t>
            </a:r>
            <a:endParaRPr sz="2000">
              <a:solidFill>
                <a:schemeClr val="dk1"/>
              </a:solidFill>
            </a:endParaRPr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en-US" sz="2000"/>
              <a:t>Receiving a copy of identifiable records</a:t>
            </a:r>
            <a:endParaRPr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Manner of making requests:</a:t>
            </a:r>
            <a:endParaRPr/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en-US" sz="2000"/>
              <a:t>In writing (paper or electronic)</a:t>
            </a:r>
            <a:endParaRPr/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en-US" sz="2000"/>
              <a:t>Mailed, emailed, faxed, personally delivered, orally (in-person), or by phone</a:t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t/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t/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rPr lang="en-US"/>
              <a:t> </a:t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t/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2565579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399" y="593636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81000" y="228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 of Requests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13063" y="1047206"/>
            <a:ext cx="5930537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255121" lvl="1" marL="663315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Indicate public record is sought and focused enough to </a:t>
            </a:r>
            <a:r>
              <a:rPr lang="en-US" sz="2000">
                <a:solidFill>
                  <a:schemeClr val="lt2"/>
                </a:solidFill>
              </a:rPr>
              <a:t>describe an existing, identifiable record</a:t>
            </a:r>
            <a:endParaRPr/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May describe writings by </a:t>
            </a:r>
            <a:r>
              <a:rPr lang="en-US" sz="2000">
                <a:solidFill>
                  <a:schemeClr val="lt2"/>
                </a:solidFill>
              </a:rPr>
              <a:t>co</a:t>
            </a:r>
            <a:r>
              <a:rPr lang="en-US">
                <a:solidFill>
                  <a:schemeClr val="lt2"/>
                </a:solidFill>
              </a:rPr>
              <a:t>ntent</a:t>
            </a:r>
            <a:r>
              <a:rPr lang="en-US"/>
              <a:t> and do not require identification of documents themselves </a:t>
            </a:r>
            <a:endParaRPr/>
          </a:p>
          <a:p>
            <a:pPr indent="-255121" lvl="1" marL="663315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</a:pPr>
            <a:r>
              <a:rPr lang="en-US"/>
              <a:t>Agencies do </a:t>
            </a:r>
            <a:r>
              <a:rPr lang="en-US">
                <a:solidFill>
                  <a:schemeClr val="lt2"/>
                </a:solidFill>
              </a:rPr>
              <a:t>NOT</a:t>
            </a:r>
            <a:r>
              <a:rPr lang="en-US"/>
              <a:t> have a duty to comply with requests that seek records that do not exist</a:t>
            </a:r>
            <a:endParaRPr/>
          </a:p>
          <a:p>
            <a:pPr indent="-172796" lvl="0" marL="306146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133" y="982949"/>
            <a:ext cx="2548467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LUPowerpointTemplate_Arial">
  <a:themeElements>
    <a:clrScheme name="Custom 1">
      <a:dk1>
        <a:srgbClr val="EF404E"/>
      </a:dk1>
      <a:lt1>
        <a:srgbClr val="FFFFFF"/>
      </a:lt1>
      <a:dk2>
        <a:srgbClr val="08459A"/>
      </a:dk2>
      <a:lt2>
        <a:srgbClr val="E8273C"/>
      </a:lt2>
      <a:accent1>
        <a:srgbClr val="F9A014"/>
      </a:accent1>
      <a:accent2>
        <a:srgbClr val="FFDA57"/>
      </a:accent2>
      <a:accent3>
        <a:srgbClr val="F8AFA0"/>
      </a:accent3>
      <a:accent4>
        <a:srgbClr val="82CEDC"/>
      </a:accent4>
      <a:accent5>
        <a:srgbClr val="7DC69D"/>
      </a:accent5>
      <a:accent6>
        <a:srgbClr val="4A105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